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8" r:id="rId2"/>
    <p:sldId id="293" r:id="rId3"/>
    <p:sldId id="257" r:id="rId4"/>
    <p:sldId id="258" r:id="rId5"/>
    <p:sldId id="289" r:id="rId6"/>
    <p:sldId id="283" r:id="rId7"/>
    <p:sldId id="284" r:id="rId8"/>
    <p:sldId id="291" r:id="rId9"/>
    <p:sldId id="267" r:id="rId10"/>
    <p:sldId id="269" r:id="rId11"/>
    <p:sldId id="271" r:id="rId12"/>
    <p:sldId id="277" r:id="rId13"/>
    <p:sldId id="275" r:id="rId14"/>
    <p:sldId id="274" r:id="rId15"/>
    <p:sldId id="282" r:id="rId16"/>
    <p:sldId id="292" r:id="rId17"/>
    <p:sldId id="285" r:id="rId18"/>
    <p:sldId id="294" r:id="rId19"/>
    <p:sldId id="296" r:id="rId20"/>
    <p:sldId id="29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B7E7D2C-A61A-4ACE-825A-8F63F55A7188}" type="datetimeFigureOut">
              <a:rPr lang="ar-EG" smtClean="0"/>
              <a:pPr/>
              <a:t>08/01/1438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C954462-7F96-4F28-AFC5-F3086CB22D4E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06564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cs typeface="Arial" pitchFamily="34" charset="0"/>
              </a:rPr>
              <a:t>Patients with severe hepatic dysfunction are expected to have low plasma urea, low plasma cholesterol ,low  glucose, low serum albumin  and high ammonia level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7F3D62-2644-41A7-828C-C2AD854907D0}" type="slidenum">
              <a:rPr lang="en-US" smtClean="0">
                <a:ea typeface="Times New Roman (Arabic)" charset="0"/>
                <a:cs typeface="Times New Roman (Arabic)" charset="0"/>
              </a:rPr>
              <a:pPr/>
              <a:t>2</a:t>
            </a:fld>
            <a:endParaRPr lang="en-US" smtClean="0">
              <a:ea typeface="Times New Roman (Arabic)" charset="0"/>
              <a:cs typeface="Times New Roman (Arabic)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EB3773-A6C9-4156-9EB1-EAFAD37FFA64}" type="slidenum">
              <a:rPr lang="ar-SA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5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9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3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5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0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1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8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21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79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9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1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86A2F-D73A-475D-8450-7F8318E9D84D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40310-85F8-4EE2-A3EF-F5B5DF7F78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3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upload.wikimedia.org/wikipedia/commons/4/46/Hepatic_lobule.jp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5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Function Tests </a:t>
            </a: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(LFTs)</a:t>
            </a:r>
            <a:endParaRPr lang="ar-EG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9058" y="4929198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EG" dirty="0"/>
          </a:p>
        </p:txBody>
      </p:sp>
      <p:pic>
        <p:nvPicPr>
          <p:cNvPr id="4" name="Picture 1029" descr="Liver anatomy shows right and left lobes of li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33" y="3071810"/>
            <a:ext cx="3047989" cy="2285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5" name="Picture 2" descr="portal circulation animation (74k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286124"/>
            <a:ext cx="1879346" cy="178595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6" name="Picture 2" descr="File:Hepatic lobul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2928934"/>
            <a:ext cx="2571768" cy="2564109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571480"/>
            <a:ext cx="864399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Alanine amino transferase (ALT)</a:t>
            </a:r>
          </a:p>
          <a:p>
            <a:r>
              <a:rPr lang="en-US" sz="1000" b="1" dirty="0" smtClean="0"/>
              <a:t> </a:t>
            </a:r>
            <a:endParaRPr lang="en-US" sz="1600" dirty="0" smtClean="0"/>
          </a:p>
          <a:p>
            <a:r>
              <a:rPr lang="en-US" sz="1600" b="1" i="1" dirty="0" smtClean="0">
                <a:solidFill>
                  <a:srgbClr val="000099"/>
                </a:solidFill>
              </a:rPr>
              <a:t>   ALT</a:t>
            </a:r>
            <a:r>
              <a:rPr lang="en-US" sz="1600" dirty="0" smtClean="0">
                <a:solidFill>
                  <a:srgbClr val="000099"/>
                </a:solidFill>
              </a:rPr>
              <a:t> is </a:t>
            </a:r>
            <a:r>
              <a:rPr lang="en-US" sz="1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</a:t>
            </a:r>
            <a:r>
              <a:rPr lang="en-US" sz="1600" dirty="0" smtClean="0">
                <a:solidFill>
                  <a:srgbClr val="000099"/>
                </a:solidFill>
              </a:rPr>
              <a:t> </a:t>
            </a:r>
            <a:r>
              <a:rPr lang="en-US" sz="1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specific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than AST.             </a:t>
            </a:r>
          </a:p>
          <a:p>
            <a:r>
              <a:rPr lang="en-US" sz="1600" b="1" i="1" dirty="0" smtClean="0">
                <a:solidFill>
                  <a:srgbClr val="000099"/>
                </a:solidFill>
              </a:rPr>
              <a:t>  ALT</a:t>
            </a:r>
            <a:r>
              <a:rPr lang="en-US" sz="1600" b="1" dirty="0" smtClean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rarely</a:t>
            </a:r>
            <a:r>
              <a:rPr lang="en-US" sz="1600" dirty="0" smtClean="0">
                <a:solidFill>
                  <a:srgbClr val="000099"/>
                </a:solidFill>
              </a:rPr>
              <a:t> increases in lesions other than the liver </a:t>
            </a:r>
            <a:r>
              <a:rPr lang="en-US" sz="1600" dirty="0" err="1" smtClean="0">
                <a:solidFill>
                  <a:srgbClr val="000099"/>
                </a:solidFill>
              </a:rPr>
              <a:t>parenchymal</a:t>
            </a:r>
            <a:r>
              <a:rPr lang="en-US" sz="1600" dirty="0" smtClean="0">
                <a:solidFill>
                  <a:srgbClr val="000099"/>
                </a:solidFill>
              </a:rPr>
              <a:t>   </a:t>
            </a:r>
          </a:p>
          <a:p>
            <a:r>
              <a:rPr lang="en-US" sz="1600" b="1" i="1" dirty="0" smtClean="0">
                <a:solidFill>
                  <a:srgbClr val="000099"/>
                </a:solidFill>
              </a:rPr>
              <a:t>  ALT</a:t>
            </a:r>
            <a:r>
              <a:rPr lang="en-US" sz="1600" b="1" dirty="0" smtClean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elevations persist </a:t>
            </a:r>
            <a:r>
              <a:rPr lang="en-US" sz="16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longer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than do AST.</a:t>
            </a:r>
          </a:p>
          <a:p>
            <a:pPr algn="ctr"/>
            <a:endParaRPr lang="en-US" sz="1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Aspartate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transaminase (AST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dirty="0"/>
              <a:t> </a:t>
            </a:r>
          </a:p>
          <a:p>
            <a:r>
              <a:rPr lang="en-US" sz="1600" dirty="0" smtClean="0">
                <a:solidFill>
                  <a:srgbClr val="000099"/>
                </a:solidFill>
              </a:rPr>
              <a:t>Blood levels </a:t>
            </a:r>
            <a:r>
              <a:rPr lang="en-US" sz="1600" dirty="0">
                <a:solidFill>
                  <a:srgbClr val="000099"/>
                </a:solidFill>
              </a:rPr>
              <a:t>of 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>
                <a:solidFill>
                  <a:srgbClr val="000099"/>
                </a:solidFill>
              </a:rPr>
              <a:t>are increased with 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diseases of various 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organs:</a:t>
            </a:r>
          </a:p>
          <a:p>
            <a:endParaRPr lang="en-US" sz="1000" dirty="0">
              <a:solidFill>
                <a:srgbClr val="000099"/>
              </a:solidFill>
            </a:endParaRPr>
          </a:p>
          <a:p>
            <a:pPr lvl="0"/>
            <a:r>
              <a:rPr lang="en-US" sz="1600" dirty="0" smtClean="0">
                <a:solidFill>
                  <a:srgbClr val="000099"/>
                </a:solidFill>
              </a:rPr>
              <a:t>1-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diseases </a:t>
            </a:r>
          </a:p>
          <a:p>
            <a:pPr lvl="0"/>
            <a:endParaRPr lang="en-US" sz="1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1600" dirty="0" smtClean="0">
                <a:solidFill>
                  <a:srgbClr val="000099"/>
                </a:solidFill>
              </a:rPr>
              <a:t>2-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Myocardial infarction (MI) </a:t>
            </a:r>
            <a:endParaRPr 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    However</a:t>
            </a:r>
            <a:r>
              <a:rPr lang="en-US" sz="1600" dirty="0">
                <a:solidFill>
                  <a:srgbClr val="000099"/>
                </a:solidFill>
              </a:rPr>
              <a:t>, </a:t>
            </a:r>
            <a:r>
              <a:rPr lang="en-US" sz="1600" b="1" dirty="0">
                <a:solidFill>
                  <a:srgbClr val="000099"/>
                </a:solidFill>
              </a:rPr>
              <a:t>ALT</a:t>
            </a:r>
            <a:r>
              <a:rPr lang="en-US" sz="1600" dirty="0">
                <a:solidFill>
                  <a:srgbClr val="000099"/>
                </a:solidFill>
              </a:rPr>
              <a:t> may be also increased if liver congestion occurs secondary to </a:t>
            </a:r>
            <a:r>
              <a:rPr lang="en-US" sz="1600" dirty="0" smtClean="0">
                <a:solidFill>
                  <a:srgbClr val="000099"/>
                </a:solidFill>
              </a:rPr>
              <a:t>congestive heart failure</a:t>
            </a:r>
            <a:endParaRPr lang="en-US" sz="1600" dirty="0">
              <a:solidFill>
                <a:srgbClr val="000099"/>
              </a:solidFill>
            </a:endParaRPr>
          </a:p>
          <a:p>
            <a:endParaRPr lang="en-US" sz="1000" dirty="0" smtClean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3 </a:t>
            </a:r>
            <a:r>
              <a:rPr lang="en-US" sz="1600" dirty="0">
                <a:solidFill>
                  <a:srgbClr val="000099"/>
                </a:solidFill>
              </a:rPr>
              <a:t>- 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Progressive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skeletal muscular dystrophy</a:t>
            </a:r>
          </a:p>
          <a:p>
            <a:endParaRPr lang="en-US" sz="1000" dirty="0" smtClean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4-  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Crush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injury </a:t>
            </a:r>
          </a:p>
          <a:p>
            <a:endParaRPr lang="en-US" sz="1000" dirty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5-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Hemolytic diseases</a:t>
            </a:r>
          </a:p>
          <a:p>
            <a:endParaRPr lang="en-US" sz="1000" dirty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6- </a:t>
            </a:r>
            <a:r>
              <a:rPr lang="en-US" sz="1600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Artifact</a:t>
            </a:r>
            <a:r>
              <a:rPr lang="en-US" sz="1600" dirty="0">
                <a:solidFill>
                  <a:srgbClr val="000099"/>
                </a:solidFill>
              </a:rPr>
              <a:t>: in hemolysed samples </a:t>
            </a:r>
            <a:r>
              <a:rPr lang="en-US" sz="1600" b="1" dirty="0">
                <a:solidFill>
                  <a:srgbClr val="000099"/>
                </a:solidFill>
              </a:rPr>
              <a:t>or</a:t>
            </a:r>
            <a:r>
              <a:rPr lang="en-US" sz="1600" dirty="0">
                <a:solidFill>
                  <a:srgbClr val="000099"/>
                </a:solidFill>
              </a:rPr>
              <a:t> if serum separation is </a:t>
            </a:r>
            <a:r>
              <a:rPr lang="en-US" sz="1600" dirty="0" smtClean="0">
                <a:solidFill>
                  <a:srgbClr val="000099"/>
                </a:solidFill>
              </a:rPr>
              <a:t>delayed</a:t>
            </a:r>
            <a:endParaRPr lang="en-US" sz="1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55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487025"/>
            <a:ext cx="8368145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Gamma glutamyl transferase (GGT)</a:t>
            </a:r>
            <a:endParaRPr lang="en-US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000" dirty="0"/>
          </a:p>
          <a:p>
            <a:r>
              <a:rPr lang="en-US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GGT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present in </a:t>
            </a:r>
            <a:r>
              <a:rPr lang="en-US" dirty="0" smtClean="0">
                <a:solidFill>
                  <a:srgbClr val="000099"/>
                </a:solidFill>
              </a:rPr>
              <a:t>blood originates </a:t>
            </a:r>
            <a:r>
              <a:rPr lang="en-US" dirty="0">
                <a:solidFill>
                  <a:srgbClr val="000099"/>
                </a:solidFill>
              </a:rPr>
              <a:t>primarily from </a:t>
            </a:r>
            <a:r>
              <a:rPr lang="en-US" dirty="0" err="1">
                <a:solidFill>
                  <a:srgbClr val="000099"/>
                </a:solidFill>
              </a:rPr>
              <a:t>hepatobillary</a:t>
            </a:r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system</a:t>
            </a:r>
            <a:endParaRPr lang="en-US" dirty="0">
              <a:solidFill>
                <a:srgbClr val="000099"/>
              </a:solidFill>
            </a:endParaRPr>
          </a:p>
          <a:p>
            <a:pPr lvl="0"/>
            <a:endParaRPr lang="en-US" sz="1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of increased blood GGT:</a:t>
            </a:r>
          </a:p>
          <a:p>
            <a:pPr lvl="0"/>
            <a:endParaRPr lang="en-US" sz="1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1-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Induction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GGT synthesis by these cells occurs without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 damage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dirty="0" smtClean="0">
                <a:solidFill>
                  <a:srgbClr val="000099"/>
                </a:solidFill>
              </a:rPr>
              <a:t>by </a:t>
            </a:r>
            <a:r>
              <a:rPr lang="en-US" i="1" dirty="0" smtClean="0">
                <a:solidFill>
                  <a:srgbClr val="000099"/>
                </a:solidFill>
              </a:rPr>
              <a:t>alcohol </a:t>
            </a:r>
            <a:r>
              <a:rPr lang="en-US" dirty="0" smtClean="0">
                <a:solidFill>
                  <a:srgbClr val="000099"/>
                </a:solidFill>
              </a:rPr>
              <a:t>or </a:t>
            </a:r>
            <a:r>
              <a:rPr lang="en-US" i="1" dirty="0" smtClean="0">
                <a:solidFill>
                  <a:srgbClr val="000099"/>
                </a:solidFill>
              </a:rPr>
              <a:t>drugs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as anticonvulsants </a:t>
            </a:r>
            <a:r>
              <a:rPr lang="en-US" dirty="0" smtClean="0">
                <a:solidFill>
                  <a:srgbClr val="000099"/>
                </a:solidFill>
              </a:rPr>
              <a:t>, </a:t>
            </a:r>
            <a:r>
              <a:rPr lang="en-US" dirty="0" err="1" smtClean="0">
                <a:solidFill>
                  <a:srgbClr val="000099"/>
                </a:solidFill>
              </a:rPr>
              <a:t>phenobarbitone</a:t>
            </a:r>
            <a:r>
              <a:rPr lang="en-US" dirty="0" smtClean="0">
                <a:solidFill>
                  <a:srgbClr val="000099"/>
                </a:solidFill>
              </a:rPr>
              <a:t> &amp; </a:t>
            </a:r>
            <a:r>
              <a:rPr lang="en-US" dirty="0" err="1" smtClean="0">
                <a:solidFill>
                  <a:srgbClr val="000099"/>
                </a:solidFill>
              </a:rPr>
              <a:t>phenytoin</a:t>
            </a:r>
            <a:endParaRPr lang="en-US" dirty="0" smtClean="0">
              <a:solidFill>
                <a:srgbClr val="000099"/>
              </a:solidFill>
            </a:endParaRPr>
          </a:p>
          <a:p>
            <a:pPr lvl="0"/>
            <a:endParaRPr lang="en-US" sz="1000" dirty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2-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Biliary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obstruction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: </a:t>
            </a:r>
            <a:endParaRPr lang="en-US" dirty="0" smtClean="0">
              <a:solidFill>
                <a:srgbClr val="000099"/>
              </a:solidFill>
            </a:endParaRPr>
          </a:p>
          <a:p>
            <a:pPr lvl="0"/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    GGT </a:t>
            </a:r>
            <a:r>
              <a:rPr lang="en-US" dirty="0">
                <a:solidFill>
                  <a:srgbClr val="000099"/>
                </a:solidFill>
              </a:rPr>
              <a:t>is 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markedly increased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with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obstructive jaundice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</a:rPr>
              <a:t> (</a:t>
            </a:r>
            <a:r>
              <a:rPr lang="en-US" dirty="0" smtClean="0">
                <a:solidFill>
                  <a:srgbClr val="000099"/>
                </a:solidFill>
              </a:rPr>
              <a:t>5 </a:t>
            </a:r>
            <a:r>
              <a:rPr lang="en-US" dirty="0">
                <a:solidFill>
                  <a:srgbClr val="000099"/>
                </a:solidFill>
              </a:rPr>
              <a:t>– 30 </a:t>
            </a:r>
            <a:r>
              <a:rPr lang="en-US" dirty="0" smtClean="0">
                <a:solidFill>
                  <a:srgbClr val="000099"/>
                </a:solidFill>
              </a:rPr>
              <a:t>folds)</a:t>
            </a:r>
            <a:endParaRPr lang="en-US" sz="1600" dirty="0">
              <a:solidFill>
                <a:srgbClr val="000099"/>
              </a:solidFill>
            </a:endParaRPr>
          </a:p>
          <a:p>
            <a:pPr lvl="0"/>
            <a:r>
              <a:rPr lang="en-US" sz="1600" dirty="0" smtClean="0">
                <a:solidFill>
                  <a:srgbClr val="000099"/>
                </a:solidFill>
              </a:rPr>
              <a:t>      </a:t>
            </a:r>
            <a:r>
              <a:rPr lang="en-US" dirty="0" smtClean="0">
                <a:solidFill>
                  <a:srgbClr val="000099"/>
                </a:solidFill>
              </a:rPr>
              <a:t>Increase </a:t>
            </a:r>
            <a:r>
              <a:rPr lang="en-US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earlier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(more sensitive) </a:t>
            </a:r>
            <a:r>
              <a:rPr lang="en-US" dirty="0" smtClean="0">
                <a:solidFill>
                  <a:srgbClr val="000099"/>
                </a:solidFill>
              </a:rPr>
              <a:t>than ALP</a:t>
            </a:r>
            <a:endParaRPr lang="en-US" sz="1600" dirty="0" smtClean="0">
              <a:solidFill>
                <a:srgbClr val="000099"/>
              </a:solidFill>
            </a:endParaRPr>
          </a:p>
          <a:p>
            <a:pPr lvl="0"/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     </a:t>
            </a:r>
            <a:r>
              <a:rPr lang="en-US" dirty="0" smtClean="0">
                <a:solidFill>
                  <a:srgbClr val="000099"/>
                </a:solidFill>
              </a:rPr>
              <a:t>Persists 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longer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than </a:t>
            </a:r>
            <a:r>
              <a:rPr lang="en-US" dirty="0" smtClean="0">
                <a:solidFill>
                  <a:srgbClr val="000099"/>
                </a:solidFill>
              </a:rPr>
              <a:t>ALP</a:t>
            </a:r>
          </a:p>
          <a:p>
            <a:pPr lvl="1"/>
            <a:endParaRPr lang="en-US" sz="1000" dirty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3-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Viral, toxic &amp; alcoholic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hepatitis 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     Increase </a:t>
            </a:r>
            <a:r>
              <a:rPr lang="en-US" dirty="0">
                <a:solidFill>
                  <a:srgbClr val="000099"/>
                </a:solidFill>
              </a:rPr>
              <a:t>is 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2 – 5 </a:t>
            </a:r>
            <a:r>
              <a:rPr lang="en-US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folds </a:t>
            </a:r>
            <a:r>
              <a:rPr lang="en-US" sz="1600" u="sng" dirty="0" smtClean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(</a:t>
            </a:r>
            <a:r>
              <a:rPr lang="en-US" dirty="0" smtClean="0">
                <a:solidFill>
                  <a:srgbClr val="000099"/>
                </a:solidFill>
              </a:rPr>
              <a:t>less </a:t>
            </a:r>
            <a:r>
              <a:rPr lang="en-US" dirty="0">
                <a:solidFill>
                  <a:srgbClr val="000099"/>
                </a:solidFill>
              </a:rPr>
              <a:t>sensitive than ALT &amp; </a:t>
            </a:r>
            <a:r>
              <a:rPr lang="en-US" dirty="0" smtClean="0">
                <a:solidFill>
                  <a:srgbClr val="000099"/>
                </a:solidFill>
              </a:rPr>
              <a:t>AST) </a:t>
            </a:r>
          </a:p>
          <a:p>
            <a:pPr lvl="0"/>
            <a:endParaRPr lang="en-US" sz="1000" dirty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4-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secondary liver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endParaRPr 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     GGT </a:t>
            </a:r>
            <a:r>
              <a:rPr lang="en-US" dirty="0">
                <a:solidFill>
                  <a:srgbClr val="000099"/>
                </a:solidFill>
              </a:rPr>
              <a:t>is elevated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earlier</a:t>
            </a:r>
            <a:r>
              <a:rPr lang="en-US" dirty="0">
                <a:solidFill>
                  <a:srgbClr val="000099"/>
                </a:solidFill>
              </a:rPr>
              <a:t> than other enzymes in liver neoplasm.</a:t>
            </a:r>
            <a:endParaRPr lang="en-US" sz="1600" dirty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     Secondaries </a:t>
            </a:r>
            <a:r>
              <a:rPr lang="en-US" dirty="0">
                <a:solidFill>
                  <a:srgbClr val="000099"/>
                </a:solidFill>
              </a:rPr>
              <a:t>of other organ </a:t>
            </a:r>
            <a:r>
              <a:rPr lang="en-US" dirty="0" smtClean="0">
                <a:solidFill>
                  <a:srgbClr val="000099"/>
                </a:solidFill>
              </a:rPr>
              <a:t>tumors </a:t>
            </a:r>
            <a:r>
              <a:rPr lang="en-US" dirty="0">
                <a:solidFill>
                  <a:srgbClr val="000099"/>
                </a:solidFill>
              </a:rPr>
              <a:t>in the liver can be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detected </a:t>
            </a:r>
            <a:r>
              <a:rPr lang="en-US" dirty="0">
                <a:solidFill>
                  <a:srgbClr val="000099"/>
                </a:solidFill>
              </a:rPr>
              <a:t>by </a:t>
            </a:r>
            <a:endParaRPr lang="en-US" dirty="0" smtClean="0">
              <a:solidFill>
                <a:srgbClr val="000099"/>
              </a:solidFill>
            </a:endParaRPr>
          </a:p>
          <a:p>
            <a:pPr lvl="0"/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    elevated </a:t>
            </a:r>
            <a:r>
              <a:rPr lang="en-US" dirty="0">
                <a:solidFill>
                  <a:srgbClr val="000099"/>
                </a:solidFill>
              </a:rPr>
              <a:t>GGT. (arouse suspicious that the diseases is metastatic to liver</a:t>
            </a:r>
            <a:r>
              <a:rPr lang="en-US" dirty="0" smtClean="0">
                <a:solidFill>
                  <a:srgbClr val="000099"/>
                </a:solidFill>
              </a:rPr>
              <a:t>)</a:t>
            </a:r>
            <a:endParaRPr lang="en-US" sz="1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785794"/>
            <a:ext cx="8458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Phosphatase (ALP)</a:t>
            </a:r>
          </a:p>
          <a:p>
            <a:r>
              <a:rPr lang="en-US" b="1" dirty="0" smtClean="0"/>
              <a:t> </a:t>
            </a:r>
            <a:endParaRPr lang="en-US" sz="1100" dirty="0" smtClean="0"/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Alkaline phosphatases (ALP) are group of enzymes that hydrolyze organic phosphates at high pH  (9 – 10.5) </a:t>
            </a:r>
            <a:endParaRPr lang="en-US" sz="1600" dirty="0" smtClean="0">
              <a:solidFill>
                <a:srgbClr val="000099"/>
              </a:solidFill>
            </a:endParaRPr>
          </a:p>
          <a:p>
            <a:pPr lvl="0"/>
            <a:endParaRPr lang="en-US" dirty="0">
              <a:solidFill>
                <a:srgbClr val="000099"/>
              </a:solidFill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Sources of ALP</a:t>
            </a:r>
            <a:r>
              <a:rPr lang="en-US" sz="2000" b="1" dirty="0" smtClean="0">
                <a:solidFill>
                  <a:srgbClr val="000099"/>
                </a:solidFill>
              </a:rPr>
              <a:t>:</a:t>
            </a:r>
          </a:p>
          <a:p>
            <a:endParaRPr lang="en-US" sz="1400" dirty="0" smtClean="0">
              <a:solidFill>
                <a:srgbClr val="000099"/>
              </a:solidFill>
            </a:endParaRPr>
          </a:p>
          <a:p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of </a:t>
            </a:r>
            <a:r>
              <a:rPr lang="en-US" b="1" u="sng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hepatobiliary</a:t>
            </a:r>
            <a:r>
              <a:rPr lang="en-US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tract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(hepatocytes adjacent to the biliary canalculi)</a:t>
            </a:r>
            <a:endParaRPr lang="en-US" sz="16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0099"/>
                </a:solidFill>
              </a:rPr>
              <a:t>     Activity in the liver is localized on those parts of the cell membrane of the  </a:t>
            </a:r>
          </a:p>
          <a:p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   parenchymal cell adjoining the biliary canalculi </a:t>
            </a:r>
          </a:p>
          <a:p>
            <a:endParaRPr lang="en-US" sz="1600" dirty="0" smtClean="0">
              <a:solidFill>
                <a:srgbClr val="000099"/>
              </a:solidFill>
            </a:endParaRPr>
          </a:p>
          <a:p>
            <a:r>
              <a:rPr lang="en-US" b="1" dirty="0" smtClean="0">
                <a:solidFill>
                  <a:srgbClr val="000099"/>
                </a:solidFill>
              </a:rPr>
              <a:t>2- </a:t>
            </a:r>
            <a:r>
              <a:rPr lang="en-US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Osteoblasts of bone</a:t>
            </a:r>
            <a:r>
              <a:rPr lang="en-US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</a:p>
          <a:p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   he metabolic function of ALP is probably important for bone calcification. </a:t>
            </a:r>
          </a:p>
          <a:p>
            <a:endParaRPr lang="en-US" sz="1600" dirty="0" smtClean="0">
              <a:solidFill>
                <a:srgbClr val="000099"/>
              </a:solidFill>
            </a:endParaRPr>
          </a:p>
          <a:p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Sources</a:t>
            </a:r>
            <a:r>
              <a:rPr lang="en-US" dirty="0" smtClean="0">
                <a:solidFill>
                  <a:srgbClr val="000099"/>
                </a:solidFill>
              </a:rPr>
              <a:t>:  Intestine and placenta &amp; renal tubules</a:t>
            </a:r>
            <a:endParaRPr lang="en-US" sz="1600" dirty="0" smtClean="0">
              <a:solidFill>
                <a:srgbClr val="000099"/>
              </a:solidFill>
            </a:endParaRPr>
          </a:p>
          <a:p>
            <a:pPr lvl="0"/>
            <a:endParaRPr lang="en-US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8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685800"/>
            <a:ext cx="82534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i="1" u="sng" dirty="0" smtClean="0"/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Phosphatase (ALP) </a:t>
            </a:r>
            <a:r>
              <a:rPr lang="en-US" sz="2000" dirty="0" smtClean="0">
                <a:solidFill>
                  <a:srgbClr val="FF0000"/>
                </a:solidFill>
              </a:rPr>
              <a:t>cont.</a:t>
            </a:r>
          </a:p>
          <a:p>
            <a:endParaRPr lang="en-US" b="1" i="1" u="sng" dirty="0"/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significance of increased serum ALP activities: </a:t>
            </a:r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i="1" dirty="0" smtClean="0"/>
          </a:p>
          <a:p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en-US" sz="2800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Physiological increase of ALP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dirty="0" smtClean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During periods of </a:t>
            </a:r>
            <a:r>
              <a:rPr lang="en-US" u="sng" dirty="0" smtClean="0">
                <a:solidFill>
                  <a:srgbClr val="000099"/>
                </a:solidFill>
              </a:rPr>
              <a:t>active bone growth</a:t>
            </a:r>
            <a:r>
              <a:rPr lang="en-US" dirty="0" smtClean="0">
                <a:solidFill>
                  <a:srgbClr val="000099"/>
                </a:solidFill>
              </a:rPr>
              <a:t> in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infancy</a:t>
            </a:r>
            <a:r>
              <a:rPr lang="en-US" b="1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and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puberty</a:t>
            </a:r>
            <a:endParaRPr lang="en-US" sz="1600" dirty="0" smtClean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Preterm </a:t>
            </a:r>
            <a:r>
              <a:rPr lang="en-US" u="sng" dirty="0" smtClean="0">
                <a:solidFill>
                  <a:srgbClr val="000099"/>
                </a:solidFill>
              </a:rPr>
              <a:t>i</a:t>
            </a:r>
            <a:r>
              <a:rPr lang="en-US" b="1" u="sng" dirty="0" smtClean="0">
                <a:solidFill>
                  <a:srgbClr val="000099"/>
                </a:solidFill>
              </a:rPr>
              <a:t>nfants</a:t>
            </a:r>
            <a:r>
              <a:rPr lang="en-US" dirty="0" smtClean="0">
                <a:solidFill>
                  <a:srgbClr val="000099"/>
                </a:solidFill>
              </a:rPr>
              <a:t> total ALP is increased to 5 times the upper reference limit of adults due to bone </a:t>
            </a:r>
            <a:r>
              <a:rPr lang="en-US" dirty="0" err="1" smtClean="0">
                <a:solidFill>
                  <a:srgbClr val="000099"/>
                </a:solidFill>
              </a:rPr>
              <a:t>isoenzymes</a:t>
            </a:r>
            <a:r>
              <a:rPr lang="en-US" dirty="0" smtClean="0">
                <a:solidFill>
                  <a:srgbClr val="000099"/>
                </a:solidFill>
              </a:rPr>
              <a:t>.</a:t>
            </a:r>
            <a:endParaRPr lang="en-US" sz="1600" dirty="0" smtClean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In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children under 3 years</a:t>
            </a:r>
            <a:r>
              <a:rPr lang="en-US" dirty="0" smtClean="0">
                <a:solidFill>
                  <a:srgbClr val="000099"/>
                </a:solidFill>
              </a:rPr>
              <a:t>, total ALP activity is increased up to 2.5 times the upper limit</a:t>
            </a:r>
            <a:endParaRPr lang="en-US" sz="1600" dirty="0" smtClean="0">
              <a:solidFill>
                <a:srgbClr val="000099"/>
              </a:solidFill>
            </a:endParaRPr>
          </a:p>
          <a:p>
            <a:pPr lvl="0"/>
            <a:endParaRPr lang="en-US" dirty="0" smtClean="0">
              <a:solidFill>
                <a:srgbClr val="000099"/>
              </a:solidFill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Increased twice, during the </a:t>
            </a:r>
            <a:r>
              <a:rPr lang="en-US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and</a:t>
            </a:r>
            <a:r>
              <a:rPr lang="en-US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 trimesters of pregnancy </a:t>
            </a:r>
            <a:r>
              <a:rPr lang="en-US" dirty="0" smtClean="0">
                <a:solidFill>
                  <a:srgbClr val="000099"/>
                </a:solidFill>
              </a:rPr>
              <a:t> (placental ALP).</a:t>
            </a:r>
            <a:endParaRPr lang="en-US" sz="1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46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642918"/>
            <a:ext cx="842968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Phosphatase (ALP) </a:t>
            </a:r>
            <a:r>
              <a:rPr lang="en-US" sz="2000" dirty="0" smtClean="0">
                <a:solidFill>
                  <a:srgbClr val="FF0000"/>
                </a:solidFill>
              </a:rPr>
              <a:t>cont.</a:t>
            </a:r>
          </a:p>
          <a:p>
            <a:endParaRPr lang="en-US" sz="1000" b="1" i="1" u="sng" dirty="0"/>
          </a:p>
          <a:p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 </a:t>
            </a:r>
            <a:r>
              <a:rPr lang="en-US" sz="2800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Pathological increase of ALP:</a:t>
            </a:r>
            <a:endParaRPr lang="en-US" sz="2800" u="sng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>
              <a:solidFill>
                <a:srgbClr val="000099"/>
              </a:solidFill>
            </a:endParaRPr>
          </a:p>
          <a:p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</a:t>
            </a:r>
            <a:r>
              <a:rPr lang="en-US" sz="2800" b="1" i="1" dirty="0" smtClean="0">
                <a:solidFill>
                  <a:srgbClr val="000099"/>
                </a:solidFill>
              </a:rPr>
              <a:t>  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 causes </a:t>
            </a:r>
            <a:r>
              <a:rPr lang="en-US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(due to increased osteoblastic activity):</a:t>
            </a:r>
          </a:p>
          <a:p>
            <a:pPr lvl="1"/>
            <a:endParaRPr lang="en-US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(osteogenic)</a:t>
            </a:r>
          </a:p>
          <a:p>
            <a:pPr lvl="1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Paget`s Disease of bone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/>
            <a:r>
              <a:rPr lang="en-US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Marked increase </a:t>
            </a:r>
            <a:r>
              <a:rPr lang="en-US" dirty="0" smtClean="0">
                <a:solidFill>
                  <a:srgbClr val="000099"/>
                </a:solidFill>
              </a:rPr>
              <a:t>, may be </a:t>
            </a:r>
            <a:r>
              <a:rPr lang="en-US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– 25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folds) 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due to osteoblastic cells action trying to rebuild bone that is resorped by activity of osteoclasts</a:t>
            </a:r>
          </a:p>
          <a:p>
            <a:pPr lvl="1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osteogenic tumors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 smtClean="0">
              <a:solidFill>
                <a:srgbClr val="000099"/>
              </a:solidFill>
            </a:endParaRPr>
          </a:p>
          <a:p>
            <a:pPr lvl="1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malignant deposits in bone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if causing </a:t>
            </a:r>
            <a:r>
              <a:rPr lang="en-US" b="1" u="sng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osteoblastosis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e.g. cancer prostate causing deposits in bones (osteoblastic tumor)</a:t>
            </a:r>
          </a:p>
          <a:p>
            <a:pPr lvl="1"/>
            <a:endParaRPr lang="en-US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Rickets &amp; osteomalacia (vitamin D deficiency)</a:t>
            </a:r>
            <a:endParaRPr lang="en-US" dirty="0" smtClean="0">
              <a:solidFill>
                <a:srgbClr val="000099"/>
              </a:solidFill>
            </a:endParaRPr>
          </a:p>
          <a:p>
            <a:pPr lvl="1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&amp;  secondary hyperparathyroidism (increased PTH)</a:t>
            </a:r>
            <a:endParaRPr lang="en-US" dirty="0" smtClean="0">
              <a:solidFill>
                <a:srgbClr val="000099"/>
              </a:solidFill>
            </a:endParaRPr>
          </a:p>
          <a:p>
            <a:pPr lvl="1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Healing of bone fractures </a:t>
            </a: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413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688" y="642918"/>
            <a:ext cx="88583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Phosphatase (ALP) </a:t>
            </a:r>
            <a:r>
              <a:rPr lang="en-US" sz="2000" dirty="0" smtClean="0">
                <a:solidFill>
                  <a:srgbClr val="FF0000"/>
                </a:solidFill>
              </a:rPr>
              <a:t>cont.</a:t>
            </a:r>
          </a:p>
          <a:p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</a:t>
            </a:r>
            <a:r>
              <a:rPr lang="en-US" sz="28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Hepatobiliray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tract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diseases </a:t>
            </a:r>
            <a:r>
              <a:rPr lang="en-US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involvement of biliary </a:t>
            </a:r>
            <a:r>
              <a:rPr lang="en-US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tract</a:t>
            </a:r>
          </a:p>
          <a:p>
            <a:endParaRPr lang="en-US" b="1" dirty="0">
              <a:solidFill>
                <a:srgbClr val="000099"/>
              </a:solidFill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Obstructive jaundice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dirty="0" smtClean="0">
                <a:solidFill>
                  <a:srgbClr val="000099"/>
                </a:solidFill>
              </a:rPr>
              <a:t>(intrahepatic </a:t>
            </a:r>
            <a:r>
              <a:rPr lang="en-US" dirty="0">
                <a:solidFill>
                  <a:srgbClr val="000099"/>
                </a:solidFill>
              </a:rPr>
              <a:t>or extrahepatic)</a:t>
            </a:r>
          </a:p>
          <a:p>
            <a:pPr lvl="0"/>
            <a:r>
              <a:rPr lang="en-US" b="1" i="1" dirty="0" smtClean="0">
                <a:solidFill>
                  <a:srgbClr val="000099"/>
                </a:solidFill>
              </a:rPr>
              <a:t>   </a:t>
            </a:r>
          </a:p>
          <a:p>
            <a:pPr lvl="0"/>
            <a:r>
              <a:rPr lang="en-US" b="1" i="1" dirty="0">
                <a:solidFill>
                  <a:srgbClr val="000099"/>
                </a:solidFill>
              </a:rPr>
              <a:t> </a:t>
            </a:r>
            <a:r>
              <a:rPr lang="en-US" b="1" i="1" dirty="0" smtClean="0">
                <a:solidFill>
                  <a:srgbClr val="000099"/>
                </a:solidFill>
              </a:rPr>
              <a:t>   </a:t>
            </a:r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Extrahepatic </a:t>
            </a:r>
            <a:r>
              <a:rPr lang="en-US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cholestiasis </a:t>
            </a:r>
            <a:r>
              <a:rPr lang="en-US" b="1" i="1" dirty="0">
                <a:solidFill>
                  <a:srgbClr val="000099"/>
                </a:solidFill>
              </a:rPr>
              <a:t>: </a:t>
            </a:r>
            <a:r>
              <a:rPr lang="en-US" dirty="0">
                <a:solidFill>
                  <a:srgbClr val="000099"/>
                </a:solidFill>
              </a:rPr>
              <a:t>(</a:t>
            </a:r>
            <a:r>
              <a:rPr lang="en-US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Marked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increase,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 to 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– 12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folds</a:t>
            </a:r>
            <a:r>
              <a:rPr lang="en-US" dirty="0">
                <a:solidFill>
                  <a:srgbClr val="000099"/>
                </a:solidFill>
              </a:rPr>
              <a:t>)</a:t>
            </a:r>
          </a:p>
          <a:p>
            <a:r>
              <a:rPr lang="en-US" dirty="0">
                <a:solidFill>
                  <a:srgbClr val="000099"/>
                </a:solidFill>
              </a:rPr>
              <a:t>    D</a:t>
            </a:r>
            <a:r>
              <a:rPr lang="en-US" dirty="0" smtClean="0">
                <a:solidFill>
                  <a:srgbClr val="000099"/>
                </a:solidFill>
              </a:rPr>
              <a:t>ue </a:t>
            </a:r>
            <a:r>
              <a:rPr lang="en-US" dirty="0">
                <a:solidFill>
                  <a:srgbClr val="000099"/>
                </a:solidFill>
              </a:rPr>
              <a:t>to obstruction of to the flow of bile through the biliary tract by:  </a:t>
            </a:r>
          </a:p>
          <a:p>
            <a:r>
              <a:rPr lang="en-US" dirty="0">
                <a:solidFill>
                  <a:srgbClr val="000099"/>
                </a:solidFill>
              </a:rPr>
              <a:t>    </a:t>
            </a:r>
            <a:r>
              <a:rPr lang="en-US" dirty="0" smtClean="0">
                <a:solidFill>
                  <a:srgbClr val="000099"/>
                </a:solidFill>
              </a:rPr>
              <a:t>Stones,  inflammation of biliary tract or pressure </a:t>
            </a:r>
            <a:r>
              <a:rPr lang="en-US" dirty="0">
                <a:solidFill>
                  <a:srgbClr val="000099"/>
                </a:solidFill>
              </a:rPr>
              <a:t>from outside by </a:t>
            </a:r>
            <a:r>
              <a:rPr lang="en-US" dirty="0" smtClean="0">
                <a:solidFill>
                  <a:srgbClr val="000099"/>
                </a:solidFill>
              </a:rPr>
              <a:t>cancer head of pancreas.</a:t>
            </a:r>
            <a:endParaRPr lang="en-US" dirty="0">
              <a:solidFill>
                <a:srgbClr val="000099"/>
              </a:solidFill>
            </a:endParaRPr>
          </a:p>
          <a:p>
            <a:pPr lvl="0"/>
            <a:r>
              <a:rPr lang="en-US" b="1" i="1" dirty="0" smtClean="0">
                <a:solidFill>
                  <a:srgbClr val="000099"/>
                </a:solidFill>
              </a:rPr>
              <a:t>   </a:t>
            </a:r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Intrahepatic </a:t>
            </a:r>
            <a:r>
              <a:rPr lang="en-US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cholestiasis</a:t>
            </a:r>
            <a:r>
              <a:rPr lang="en-US" dirty="0">
                <a:solidFill>
                  <a:srgbClr val="000099"/>
                </a:solidFill>
              </a:rPr>
              <a:t>: (</a:t>
            </a:r>
            <a:r>
              <a:rPr lang="en-US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increase ,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3 -5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folds</a:t>
            </a:r>
            <a:r>
              <a:rPr lang="en-US" dirty="0">
                <a:solidFill>
                  <a:srgbClr val="000099"/>
                </a:solidFill>
              </a:rPr>
              <a:t>)</a:t>
            </a:r>
          </a:p>
          <a:p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  Bile </a:t>
            </a:r>
            <a:r>
              <a:rPr lang="en-US" dirty="0">
                <a:solidFill>
                  <a:srgbClr val="000099"/>
                </a:solidFill>
              </a:rPr>
              <a:t>secretion from the hepatocytes into the canalculi is impaired by: </a:t>
            </a:r>
          </a:p>
          <a:p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  Drugs </a:t>
            </a:r>
            <a:r>
              <a:rPr lang="en-US" dirty="0">
                <a:solidFill>
                  <a:srgbClr val="000099"/>
                </a:solidFill>
              </a:rPr>
              <a:t>(chlorpromazine), alcohol, inflammation of the biliary tract (cholangitis).  </a:t>
            </a:r>
          </a:p>
          <a:p>
            <a:r>
              <a:rPr lang="en-US" dirty="0">
                <a:solidFill>
                  <a:srgbClr val="000099"/>
                </a:solidFill>
              </a:rPr>
              <a:t> </a:t>
            </a:r>
          </a:p>
          <a:p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Viral, toxic &amp; alcoholic hepatitis 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0099"/>
                </a:solidFill>
              </a:rPr>
              <a:t> </a:t>
            </a:r>
          </a:p>
          <a:p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  Mild </a:t>
            </a:r>
            <a:r>
              <a:rPr lang="en-US" dirty="0">
                <a:solidFill>
                  <a:srgbClr val="000099"/>
                </a:solidFill>
              </a:rPr>
              <a:t>to moderate increase, </a:t>
            </a:r>
            <a:r>
              <a:rPr lang="en-US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 than </a:t>
            </a:r>
            <a:r>
              <a:rPr lang="en-US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folds </a:t>
            </a:r>
            <a:r>
              <a:rPr lang="en-US" dirty="0" smtClean="0">
                <a:solidFill>
                  <a:srgbClr val="000099"/>
                </a:solidFill>
              </a:rPr>
              <a:t>(ALP may be 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</a:t>
            </a:r>
            <a:r>
              <a:rPr lang="en-US" dirty="0" smtClean="0">
                <a:solidFill>
                  <a:srgbClr val="000099"/>
                </a:solidFill>
              </a:rPr>
              <a:t>)</a:t>
            </a:r>
            <a:endParaRPr lang="en-US" dirty="0">
              <a:solidFill>
                <a:srgbClr val="000099"/>
              </a:solidFill>
            </a:endParaRPr>
          </a:p>
          <a:p>
            <a:endParaRPr lang="en-US" sz="1000" dirty="0">
              <a:solidFill>
                <a:srgbClr val="000099"/>
              </a:solidFill>
            </a:endParaRPr>
          </a:p>
          <a:p>
            <a:endParaRPr lang="en-US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5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1643050"/>
            <a:ext cx="8286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 ALP is elevated due to a bone disease</a:t>
            </a:r>
          </a:p>
          <a:p>
            <a:pPr lvl="0" algn="ctr"/>
            <a:r>
              <a:rPr lang="en-US" sz="2400" dirty="0" smtClean="0">
                <a:solidFill>
                  <a:srgbClr val="000099"/>
                </a:solidFill>
              </a:rPr>
              <a:t>    </a:t>
            </a:r>
          </a:p>
          <a:p>
            <a:pPr lvl="0" algn="ctr"/>
            <a:r>
              <a:rPr lang="en-US" sz="2400" dirty="0" smtClean="0">
                <a:solidFill>
                  <a:srgbClr val="000099"/>
                </a:solidFill>
              </a:rPr>
              <a:t> </a:t>
            </a:r>
            <a:r>
              <a:rPr lang="en-US" sz="2400" b="1" dirty="0" smtClean="0">
                <a:solidFill>
                  <a:srgbClr val="000099"/>
                </a:solidFill>
              </a:rPr>
              <a:t>In this case, </a:t>
            </a:r>
            <a:r>
              <a:rPr lang="en-US" sz="2400" b="1" i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GGT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0099"/>
                </a:solidFill>
              </a:rPr>
              <a:t>is (or may be) normal </a:t>
            </a:r>
          </a:p>
          <a:p>
            <a:pPr algn="ctr"/>
            <a:r>
              <a:rPr lang="en-US" sz="2400" b="1" dirty="0" smtClean="0">
                <a:solidFill>
                  <a:srgbClr val="000099"/>
                </a:solidFill>
              </a:rPr>
              <a:t>      i.e</a:t>
            </a:r>
            <a:r>
              <a:rPr lang="en-US" sz="2400" dirty="0" smtClean="0">
                <a:solidFill>
                  <a:srgbClr val="000099"/>
                </a:solidFill>
              </a:rPr>
              <a:t>. </a:t>
            </a:r>
            <a:r>
              <a:rPr lang="en-US" sz="2400" b="1" i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GGT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smtClean="0">
                <a:solidFill>
                  <a:srgbClr val="000099"/>
                </a:solidFill>
              </a:rPr>
              <a:t>is used to ascertain whether increased </a:t>
            </a:r>
            <a:r>
              <a:rPr lang="en-US" sz="2400" b="1" i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smtClean="0">
                <a:solidFill>
                  <a:srgbClr val="000099"/>
                </a:solidFill>
              </a:rPr>
              <a:t>is due to </a:t>
            </a:r>
            <a:r>
              <a:rPr lang="en-US" sz="2400" b="1" i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smtClean="0">
                <a:solidFill>
                  <a:srgbClr val="000099"/>
                </a:solidFill>
              </a:rPr>
              <a:t>or </a:t>
            </a:r>
            <a:r>
              <a:rPr lang="en-US" sz="2400" b="1" i="1" u="sng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hepatobiliary</a:t>
            </a:r>
            <a:r>
              <a:rPr lang="en-US" sz="2400" b="1" i="1" dirty="0" smtClean="0">
                <a:solidFill>
                  <a:srgbClr val="000099"/>
                </a:solidFill>
              </a:rPr>
              <a:t>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765175"/>
            <a:ext cx="8675688" cy="5373688"/>
          </a:xfrm>
          <a:noFill/>
        </p:spPr>
        <p:txBody>
          <a:bodyPr>
            <a:normAutofit/>
          </a:bodyPr>
          <a:lstStyle/>
          <a:p>
            <a:pPr algn="ctr" rtl="0" eaLnBrk="1" hangingPunct="1">
              <a:buFontTx/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Coagulation factors</a:t>
            </a:r>
          </a:p>
          <a:p>
            <a:pPr algn="ctr" rtl="0" eaLnBrk="1" hangingPunct="1">
              <a:buFontTx/>
              <a:buNone/>
            </a:pPr>
            <a:endParaRPr 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The liver makes many of the proteins (prothrombin &amp; other clotting factors) needed to make blood clot</a:t>
            </a:r>
          </a:p>
          <a:p>
            <a:endParaRPr lang="en-US" sz="100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In certain liver disorders the liver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</a:t>
            </a:r>
            <a:r>
              <a:rPr lang="en-US" sz="2000" dirty="0" smtClean="0">
                <a:solidFill>
                  <a:srgbClr val="000099"/>
                </a:solidFill>
              </a:rPr>
              <a:t> make enough of these proteins and so blood does not clot so well. 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      Therefore,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 clotting tests </a:t>
            </a:r>
            <a:r>
              <a:rPr lang="en-US" sz="2000" dirty="0" smtClean="0">
                <a:solidFill>
                  <a:srgbClr val="000099"/>
                </a:solidFill>
              </a:rPr>
              <a:t>may be used as a marker of the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severity</a:t>
            </a:r>
            <a:r>
              <a:rPr lang="en-US" sz="2000" dirty="0" smtClean="0">
                <a:solidFill>
                  <a:srgbClr val="000099"/>
                </a:solidFill>
              </a:rPr>
              <a:t> of certain liver disorders</a:t>
            </a:r>
          </a:p>
          <a:p>
            <a:pPr algn="l" rtl="0" eaLnBrk="1" hangingPunct="1"/>
            <a:endParaRPr lang="en-US" sz="2000" dirty="0" smtClean="0">
              <a:solidFill>
                <a:srgbClr val="000099"/>
              </a:solidFill>
            </a:endParaRPr>
          </a:p>
          <a:p>
            <a:pPr algn="l" rtl="0" eaLnBrk="1" hangingPunct="1"/>
            <a:r>
              <a:rPr lang="en-US" sz="2000" dirty="0" smtClean="0">
                <a:solidFill>
                  <a:srgbClr val="000099"/>
                </a:solidFill>
              </a:rPr>
              <a:t>In liver disease, the synthesis of prothrombin &amp; other clotting factors is diminished, </a:t>
            </a:r>
            <a:r>
              <a:rPr lang="en-US" sz="2000" dirty="0" smtClean="0">
                <a:solidFill>
                  <a:srgbClr val="000099"/>
                </a:solidFill>
                <a:sym typeface="Symbol" pitchFamily="18" charset="2"/>
              </a:rPr>
              <a:t> </a:t>
            </a:r>
            <a:r>
              <a:rPr lang="en-US" sz="2000" dirty="0" smtClean="0">
                <a:solidFill>
                  <a:srgbClr val="000099"/>
                </a:solidFill>
              </a:rPr>
              <a:t>prolonged prothrombin Time (PT) </a:t>
            </a:r>
          </a:p>
          <a:p>
            <a:pPr algn="l" rtl="0" eaLnBrk="1" hangingPunct="1"/>
            <a:r>
              <a:rPr lang="en-US" sz="2000" dirty="0" smtClean="0">
                <a:solidFill>
                  <a:srgbClr val="000099"/>
                </a:solidFill>
              </a:rPr>
              <a:t>This may be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of the earliest  abnormalities seen in </a:t>
            </a:r>
            <a:r>
              <a:rPr lang="en-US" sz="20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hepatocellular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damage</a:t>
            </a:r>
            <a:r>
              <a:rPr lang="en-US" sz="2000" dirty="0" smtClean="0">
                <a:solidFill>
                  <a:srgbClr val="000099"/>
                </a:solidFill>
              </a:rPr>
              <a:t>, since prothrombin has a short half-life  (</a:t>
            </a:r>
            <a:r>
              <a:rPr lang="en-US" sz="2000" b="1" dirty="0" smtClean="0">
                <a:solidFill>
                  <a:srgbClr val="000099"/>
                </a:solidFill>
              </a:rPr>
              <a:t>~</a:t>
            </a:r>
            <a:r>
              <a:rPr lang="en-US" sz="2000" dirty="0" smtClean="0">
                <a:solidFill>
                  <a:srgbClr val="000099"/>
                </a:solidFill>
              </a:rPr>
              <a:t> 6 hours)</a:t>
            </a:r>
          </a:p>
        </p:txBody>
      </p:sp>
    </p:spTree>
    <p:extLst>
      <p:ext uri="{BB962C8B-B14F-4D97-AF65-F5344CB8AC3E}">
        <p14:creationId xmlns:p14="http://schemas.microsoft.com/office/powerpoint/2010/main" val="72624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34" y="1000108"/>
            <a:ext cx="8143932" cy="4608512"/>
          </a:xfrm>
          <a:noFill/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 smtClean="0">
              <a:solidFill>
                <a:srgbClr val="000099"/>
              </a:solidFill>
            </a:endParaRPr>
          </a:p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Makers of Liver Fibrosis</a:t>
            </a:r>
            <a:endParaRPr lang="en-US" sz="4000" b="1" dirty="0" smtClean="0">
              <a:solidFill>
                <a:srgbClr val="000099"/>
              </a:solidFill>
            </a:endParaRPr>
          </a:p>
          <a:p>
            <a:pPr algn="l" rtl="0" eaLnBrk="1" hangingPunct="1">
              <a:buFontTx/>
              <a:buNone/>
            </a:pPr>
            <a:endParaRPr lang="en-US" sz="1400" b="1" dirty="0" smtClean="0">
              <a:solidFill>
                <a:srgbClr val="000099"/>
              </a:solidFill>
            </a:endParaRPr>
          </a:p>
          <a:p>
            <a:r>
              <a:rPr lang="en-US" b="1" dirty="0" smtClean="0">
                <a:solidFill>
                  <a:srgbClr val="000099"/>
                </a:solidFill>
              </a:rPr>
              <a:t>Procollagen type III terminal peptide</a:t>
            </a:r>
          </a:p>
          <a:p>
            <a:r>
              <a:rPr lang="en-US" b="1" dirty="0" smtClean="0">
                <a:solidFill>
                  <a:srgbClr val="000099"/>
                </a:solidFill>
              </a:rPr>
              <a:t>Hyaluronic acid (hyaluronin)</a:t>
            </a:r>
            <a:endParaRPr lang="en-US" sz="2800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1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118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15352" cy="98360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Metabolic Functions of the Liver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28596" y="1484784"/>
            <a:ext cx="8458200" cy="471490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algn="l" rtl="0"/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Synthetic functions</a:t>
            </a:r>
          </a:p>
          <a:p>
            <a:pPr lvl="1" algn="l" rtl="0">
              <a:buFontTx/>
              <a:buChar char="-"/>
            </a:pPr>
            <a:r>
              <a:rPr lang="en-US" sz="2300" dirty="0" smtClean="0">
                <a:solidFill>
                  <a:srgbClr val="000099"/>
                </a:solidFill>
              </a:rPr>
              <a:t>Proteins: plasma proteins albumin, globulins, coagulation factors…etc )</a:t>
            </a:r>
          </a:p>
          <a:p>
            <a:pPr lvl="1" algn="l" rtl="0">
              <a:buFontTx/>
              <a:buChar char="-"/>
            </a:pPr>
            <a:r>
              <a:rPr lang="en-US" sz="2300" dirty="0" smtClean="0">
                <a:solidFill>
                  <a:srgbClr val="000099"/>
                </a:solidFill>
              </a:rPr>
              <a:t>Lipids: cholesterol, triglycerides, fatty acids, phospholipids &amp; lipoproteins (VLDL)</a:t>
            </a:r>
          </a:p>
          <a:p>
            <a:pPr lvl="1" algn="l" rtl="0">
              <a:buFontTx/>
              <a:buChar char="-"/>
            </a:pPr>
            <a:r>
              <a:rPr lang="en-US" sz="2300" dirty="0" smtClean="0">
                <a:solidFill>
                  <a:srgbClr val="000099"/>
                </a:solidFill>
              </a:rPr>
              <a:t>Carbohydrates: glycogen synthesis &amp; gluconeogenesis</a:t>
            </a:r>
          </a:p>
          <a:p>
            <a:pPr lvl="1" algn="l" rtl="0">
              <a:buFontTx/>
              <a:buChar char="-"/>
            </a:pPr>
            <a:endParaRPr lang="en-US" sz="1400" dirty="0" smtClean="0">
              <a:solidFill>
                <a:srgbClr val="000099"/>
              </a:solidFill>
            </a:endParaRPr>
          </a:p>
          <a:p>
            <a:pPr algn="l"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Detoxification &amp; excretion functions</a:t>
            </a:r>
          </a:p>
          <a:p>
            <a:pPr algn="l" rtl="0">
              <a:buNone/>
            </a:pP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- </a:t>
            </a:r>
            <a:r>
              <a:rPr lang="en-US" sz="2200" dirty="0" smtClean="0">
                <a:solidFill>
                  <a:srgbClr val="000099"/>
                </a:solidFill>
              </a:rPr>
              <a:t>Detoxication of ammonia to urea (urea cycle)</a:t>
            </a:r>
          </a:p>
          <a:p>
            <a:pPr algn="l" rtl="0">
              <a:buNone/>
            </a:pPr>
            <a:r>
              <a:rPr lang="en-US" sz="2200" dirty="0" smtClean="0">
                <a:solidFill>
                  <a:srgbClr val="000099"/>
                </a:solidFill>
              </a:rPr>
              <a:t>             - Billirubin conjugation &amp; excretion into bile </a:t>
            </a:r>
          </a:p>
          <a:p>
            <a:pPr lvl="1" algn="l" rtl="0">
              <a:buNone/>
            </a:pPr>
            <a:r>
              <a:rPr lang="en-US" sz="2200" dirty="0" smtClean="0">
                <a:solidFill>
                  <a:srgbClr val="000099"/>
                </a:solidFill>
              </a:rPr>
              <a:t>  - Excretion  of cholesterol into bile</a:t>
            </a:r>
          </a:p>
          <a:p>
            <a:pPr lvl="1" algn="l" rtl="0">
              <a:buNone/>
            </a:pPr>
            <a:r>
              <a:rPr lang="en-US" sz="2200" dirty="0" smtClean="0">
                <a:solidFill>
                  <a:srgbClr val="000099"/>
                </a:solidFill>
              </a:rPr>
              <a:t>  - Drug detoxication &amp; excretion into bile </a:t>
            </a:r>
          </a:p>
          <a:p>
            <a:pPr lvl="1" algn="l" rtl="0">
              <a:buNone/>
            </a:pPr>
            <a:endParaRPr lang="en-US" sz="1400" dirty="0" smtClean="0">
              <a:solidFill>
                <a:srgbClr val="000099"/>
              </a:solidFill>
            </a:endParaRPr>
          </a:p>
          <a:p>
            <a:pPr algn="l"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 Function</a:t>
            </a:r>
          </a:p>
          <a:p>
            <a:pPr lvl="1" algn="l" rtl="0">
              <a:buNone/>
            </a:pPr>
            <a:r>
              <a:rPr lang="en-US" dirty="0" smtClean="0">
                <a:solidFill>
                  <a:srgbClr val="000099"/>
                </a:solidFill>
              </a:rPr>
              <a:t>-    </a:t>
            </a:r>
            <a:r>
              <a:rPr lang="en-US" sz="2400" dirty="0" smtClean="0">
                <a:solidFill>
                  <a:srgbClr val="000099"/>
                </a:solidFill>
              </a:rPr>
              <a:t>Storage of fat soluble vitamins (vitamins A, D, E &amp; K) </a:t>
            </a:r>
          </a:p>
          <a:p>
            <a:pPr lvl="1" algn="l" rtl="0">
              <a:buFontTx/>
              <a:buChar char="-"/>
            </a:pPr>
            <a:r>
              <a:rPr lang="en-US" sz="2400" dirty="0" smtClean="0">
                <a:solidFill>
                  <a:srgbClr val="000099"/>
                </a:solidFill>
              </a:rPr>
              <a:t>Storage of vitamin B</a:t>
            </a:r>
            <a:r>
              <a:rPr lang="en-US" sz="2400" baseline="-25000" dirty="0" smtClean="0">
                <a:solidFill>
                  <a:srgbClr val="000099"/>
                </a:solidFill>
              </a:rPr>
              <a:t>12</a:t>
            </a:r>
          </a:p>
          <a:p>
            <a:pPr lvl="1" algn="l" rtl="0">
              <a:buNone/>
            </a:pPr>
            <a:endParaRPr lang="en-US" sz="1400" baseline="-25000" dirty="0" smtClean="0">
              <a:solidFill>
                <a:srgbClr val="000099"/>
              </a:solidFill>
            </a:endParaRPr>
          </a:p>
          <a:p>
            <a:pPr algn="l"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of bile salts</a:t>
            </a:r>
          </a:p>
          <a:p>
            <a:pPr algn="l" rtl="0">
              <a:buNone/>
            </a:pPr>
            <a:r>
              <a:rPr lang="en-US" sz="2300" dirty="0" smtClean="0">
                <a:solidFill>
                  <a:srgbClr val="000099"/>
                </a:solidFill>
              </a:rPr>
              <a:t>            - Help digestion of lipids</a:t>
            </a:r>
            <a:endParaRPr lang="en-US" sz="2300" baseline="-250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93" t="4213" r="13550" b="4995"/>
          <a:stretch/>
        </p:blipFill>
        <p:spPr bwMode="auto">
          <a:xfrm>
            <a:off x="467544" y="260649"/>
            <a:ext cx="8280920" cy="626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158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7158" y="645070"/>
            <a:ext cx="8501121" cy="52322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function tests (LFTs)</a:t>
            </a:r>
          </a:p>
          <a:p>
            <a:endParaRPr lang="en-US" sz="1000" dirty="0" smtClean="0"/>
          </a:p>
          <a:p>
            <a:r>
              <a:rPr lang="en-US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endParaRPr lang="en-US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LFTs are blood tests used to help to diagnose &amp; monitor disease or damage of the liver </a:t>
            </a:r>
          </a:p>
          <a:p>
            <a:endParaRPr lang="en-US" sz="1000" dirty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The tests measure the levels of certain enzymes &amp; proteins in blood</a:t>
            </a:r>
          </a:p>
          <a:p>
            <a:endParaRPr lang="en-US" sz="900" dirty="0" smtClean="0">
              <a:solidFill>
                <a:srgbClr val="000099"/>
              </a:solidFill>
            </a:endParaRPr>
          </a:p>
          <a:p>
            <a:endParaRPr lang="en-US" sz="1600" dirty="0" smtClean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Some of these tests measure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well the liver is performing its normal functions </a:t>
            </a:r>
            <a:r>
              <a:rPr lang="en-US" sz="1600" dirty="0" smtClean="0">
                <a:solidFill>
                  <a:srgbClr val="000099"/>
                </a:solidFill>
              </a:rPr>
              <a:t>of producing protein &amp; clearing </a:t>
            </a:r>
            <a:r>
              <a:rPr lang="en-US" sz="1600" dirty="0" err="1" smtClean="0">
                <a:solidFill>
                  <a:srgbClr val="000099"/>
                </a:solidFill>
              </a:rPr>
              <a:t>billirubin</a:t>
            </a:r>
            <a:r>
              <a:rPr lang="en-US" sz="1600" dirty="0" smtClean="0">
                <a:solidFill>
                  <a:srgbClr val="000099"/>
                </a:solidFill>
              </a:rPr>
              <a:t>.</a:t>
            </a:r>
          </a:p>
          <a:p>
            <a:endParaRPr lang="en-US" sz="1000" dirty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Other liver function tests measure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enzymes that liver cells release in response to damage </a:t>
            </a:r>
            <a:r>
              <a:rPr lang="en-US" sz="1600" dirty="0" smtClean="0">
                <a:solidFill>
                  <a:srgbClr val="000099"/>
                </a:solidFill>
              </a:rPr>
              <a:t>or disease. </a:t>
            </a:r>
          </a:p>
          <a:p>
            <a:endParaRPr lang="en-US" dirty="0" smtClean="0">
              <a:solidFill>
                <a:srgbClr val="000099"/>
              </a:solidFill>
            </a:endParaRPr>
          </a:p>
          <a:p>
            <a:endParaRPr lang="en-US" sz="10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endParaRPr lang="en-US" sz="1000" dirty="0" smtClean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1- Conditions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than liver disease or damage can lead to abnormal </a:t>
            </a:r>
            <a:r>
              <a:rPr lang="en-US" sz="1600" dirty="0" smtClean="0">
                <a:solidFill>
                  <a:srgbClr val="000099"/>
                </a:solidFill>
              </a:rPr>
              <a:t>liver function test results</a:t>
            </a:r>
          </a:p>
          <a:p>
            <a:endParaRPr lang="en-US" sz="900" dirty="0">
              <a:solidFill>
                <a:srgbClr val="000099"/>
              </a:solidFill>
            </a:endParaRPr>
          </a:p>
          <a:p>
            <a:r>
              <a:rPr lang="en-US" sz="1600" dirty="0" smtClean="0">
                <a:solidFill>
                  <a:srgbClr val="000099"/>
                </a:solidFill>
              </a:rPr>
              <a:t>2- Test results can be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in people who have liver disease </a:t>
            </a:r>
            <a:r>
              <a:rPr lang="en-US" sz="1600" dirty="0" smtClean="0">
                <a:solidFill>
                  <a:srgbClr val="000099"/>
                </a:solidFill>
              </a:rPr>
              <a:t>or damage</a:t>
            </a:r>
            <a:endParaRPr lang="en-US" sz="1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6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714356"/>
            <a:ext cx="8296276" cy="53553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function tests can be used to: 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Check certain enzymes &amp; proteins levels in blood that if are higher or </a:t>
            </a:r>
          </a:p>
          <a:p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lower than normal can indicate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problems (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diagnosis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</a:p>
          <a:p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Screen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 infections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such as hepatitis</a:t>
            </a:r>
          </a:p>
          <a:p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Monitor the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progression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liver disease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such as viral or alcoholic </a:t>
            </a:r>
          </a:p>
          <a:p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hepatitis &amp; determine how well a treatment is working (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prognosis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Measure the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severity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liver disease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especially liver cirrhosis</a:t>
            </a:r>
          </a:p>
          <a:p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Monitor possible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side effects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medications on liver</a:t>
            </a:r>
          </a:p>
          <a:p>
            <a:endParaRPr lang="en-US" sz="2000" dirty="0" smtClean="0">
              <a:solidFill>
                <a:srgbClr val="000099"/>
              </a:solidFill>
            </a:endParaRPr>
          </a:p>
          <a:p>
            <a:endParaRPr lang="en-US" sz="2000" dirty="0">
              <a:solidFill>
                <a:srgbClr val="00009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74206" y="4483071"/>
            <a:ext cx="4507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99"/>
                </a:solidFill>
              </a:rPr>
              <a:t>3-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4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429684" cy="55707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Routine Liver Function Tests (LFTs) </a:t>
            </a:r>
          </a:p>
          <a:p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Serum Albumin</a:t>
            </a:r>
          </a:p>
          <a:p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Blood Liver Enzymes:</a:t>
            </a: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Alanine amino transferase (ALT)</a:t>
            </a: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Aspartate amino transferase  (AST)</a:t>
            </a: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Gamma glutamyl transferase (GGT)</a:t>
            </a: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Alkaline phosphatase (ALP)</a:t>
            </a:r>
          </a:p>
          <a:p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Blood Billirubin (total, direct &amp; indirect)</a:t>
            </a:r>
          </a:p>
          <a:p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Blood Coagulation Factors (prothrombin &amp; others)</a:t>
            </a: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Prothrombin Time (PT)</a:t>
            </a:r>
          </a:p>
          <a:p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Others:</a:t>
            </a: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Markers of  liver fibrosis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4800600"/>
          </a:xfrm>
          <a:solidFill>
            <a:schemeClr val="bg1"/>
          </a:solidFill>
          <a:ln>
            <a:noFill/>
          </a:ln>
        </p:spPr>
        <p:txBody>
          <a:bodyPr rtlCol="1">
            <a:normAutofit lnSpcReduction="10000"/>
          </a:bodyPr>
          <a:lstStyle/>
          <a:p>
            <a:pPr marL="273050" indent="-273050" algn="ctr"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Serum Albumin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Albumin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is present in higher concentrations than other plasma proteins </a:t>
            </a: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000099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  ( </a:t>
            </a:r>
            <a:r>
              <a:rPr lang="en-US" sz="20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~ 40 g/L in normal adults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). </a:t>
            </a: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900" dirty="0" smtClean="0">
              <a:solidFill>
                <a:srgbClr val="000099"/>
              </a:solidFill>
              <a:latin typeface="+mj-lt"/>
              <a:cs typeface="Times New Roman" pitchFamily="18" charset="0"/>
            </a:endParaRP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Albumin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is synthesized in the </a:t>
            </a:r>
            <a:r>
              <a:rPr lang="en-US" sz="2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liver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&amp; has a half-life of 20 days.</a:t>
            </a: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>
              <a:solidFill>
                <a:srgbClr val="000099"/>
              </a:solidFill>
              <a:latin typeface="+mj-lt"/>
              <a:cs typeface="Times New Roman" pitchFamily="18" charset="0"/>
            </a:endParaRP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Very </a:t>
            </a:r>
            <a:r>
              <a:rPr lang="en-US" sz="2000" dirty="0">
                <a:solidFill>
                  <a:srgbClr val="000099"/>
                </a:solidFill>
                <a:latin typeface="+mj-lt"/>
                <a:cs typeface="Times New Roman" pitchFamily="18" charset="0"/>
              </a:rPr>
              <a:t>small amounts of albumin cross the glomerular capillary 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wall. </a:t>
            </a: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000099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   Accordingly,  no more than traces of albumin may normally appear in urine that can not be detected by ordinary laboratory means.  </a:t>
            </a: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900" dirty="0" smtClean="0">
              <a:solidFill>
                <a:srgbClr val="000099"/>
              </a:solidFill>
              <a:latin typeface="+mj-lt"/>
              <a:cs typeface="Times New Roman" pitchFamily="18" charset="0"/>
            </a:endParaRP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0099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b="1" i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Albuminuria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: </a:t>
            </a: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000099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     In this case,  albumin can be detected in urine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by ordinary laboratory means 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cs typeface="Times New Roman" pitchFamily="18" charset="0"/>
              </a:rPr>
              <a:t>due to  physiological or  pathological conditions.</a:t>
            </a:r>
            <a:endParaRPr lang="en-US" sz="2000" dirty="0">
              <a:solidFill>
                <a:srgbClr val="000099"/>
              </a:solidFill>
              <a:latin typeface="+mj-lt"/>
              <a:cs typeface="Times New Roman" pitchFamily="18" charset="0"/>
            </a:endParaRPr>
          </a:p>
          <a:p>
            <a:pPr marL="273050" indent="-273050"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17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85720" y="785794"/>
            <a:ext cx="8610600" cy="5629233"/>
          </a:xfrm>
          <a:prstGeom prst="rect">
            <a:avLst/>
          </a:prstGeom>
          <a:noFill/>
          <a:ln>
            <a:noFill/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Serum Albumin </a:t>
            </a:r>
            <a:r>
              <a:rPr lang="en-US" sz="2000" dirty="0" smtClean="0">
                <a:solidFill>
                  <a:srgbClr val="FE0000"/>
                </a:solidFill>
              </a:rPr>
              <a:t>cont.</a:t>
            </a:r>
            <a:endParaRPr lang="en-US" sz="2000" i="1" dirty="0">
              <a:solidFill>
                <a:srgbClr val="002060"/>
              </a:solidFill>
              <a:latin typeface="Cambria" pitchFamily="18" charset="0"/>
              <a:cs typeface="Arial" pitchFamily="34" charset="0"/>
            </a:endParaRPr>
          </a:p>
          <a:p>
            <a:pPr>
              <a:defRPr/>
            </a:pPr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Causes </a:t>
            </a:r>
            <a:r>
              <a:rPr 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of </a:t>
            </a:r>
            <a:r>
              <a:rPr lang="en-US" sz="2800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hypoalbuminemia</a:t>
            </a:r>
            <a:endParaRPr lang="ar-EG" sz="2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defRPr/>
            </a:pPr>
            <a:endParaRPr lang="en-US" sz="16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Artfuctual :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Diluted 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sample</a:t>
            </a:r>
          </a:p>
          <a:p>
            <a:pPr>
              <a:defRPr/>
            </a:pPr>
            <a:endParaRPr lang="en-US" sz="9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Physiological :  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Pregnancy -  Recumbence</a:t>
            </a: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endParaRPr lang="en-US" sz="9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Decreased amino acids :  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Reduced  essential amino acids in diet &amp; reduced synthesis of nonessential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amino acids</a:t>
            </a:r>
            <a:endParaRPr lang="en-US" sz="1400" dirty="0">
              <a:solidFill>
                <a:srgbClr val="000099"/>
              </a:solidFill>
              <a:latin typeface="+mj-lt"/>
              <a:cs typeface="Arial" pitchFamily="34" charset="0"/>
            </a:endParaRP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                                                     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Malnutrition</a:t>
            </a:r>
            <a:endParaRPr lang="en-US" sz="1400" dirty="0">
              <a:solidFill>
                <a:srgbClr val="000099"/>
              </a:solidFill>
              <a:latin typeface="+mj-lt"/>
              <a:cs typeface="Arial" pitchFamily="34" charset="0"/>
            </a:endParaRP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                                                     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Malabsorption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.</a:t>
            </a: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endParaRPr lang="en-US" sz="900" dirty="0">
              <a:solidFill>
                <a:srgbClr val="000099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Increased catabolism :      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Surgery</a:t>
            </a:r>
          </a:p>
          <a:p>
            <a:pPr>
              <a:defRPr/>
            </a:pP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                                                     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 Trauma</a:t>
            </a:r>
            <a:endParaRPr lang="en-US" sz="1400" dirty="0">
              <a:solidFill>
                <a:srgbClr val="000099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                                                     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 Infections</a:t>
            </a:r>
            <a:endParaRPr lang="en-US" sz="1400" dirty="0">
              <a:solidFill>
                <a:srgbClr val="000099"/>
              </a:solidFill>
              <a:latin typeface="+mj-lt"/>
              <a:cs typeface="Arial" pitchFamily="34" charset="0"/>
            </a:endParaRP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endParaRPr lang="en-US" sz="9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r>
              <a:rPr lang="en-US" sz="1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Defective  synthesis in liver:  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Chronic </a:t>
            </a:r>
            <a:r>
              <a:rPr lang="en-US" sz="14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liver diseases</a:t>
            </a:r>
          </a:p>
          <a:p>
            <a:pPr marL="240030" indent="-246888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defRPr/>
            </a:pPr>
            <a:endParaRPr lang="en-US" sz="900" dirty="0">
              <a:solidFill>
                <a:srgbClr val="000099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Increased loss :   </a:t>
            </a:r>
            <a:r>
              <a:rPr lang="en-US" sz="14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From the kidney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: </a:t>
            </a:r>
          </a:p>
          <a:p>
            <a:pPr>
              <a:defRPr/>
            </a:pP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                                   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Nephrotic 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syndrome</a:t>
            </a:r>
          </a:p>
          <a:p>
            <a:pPr>
              <a:defRPr/>
            </a:pPr>
            <a:r>
              <a:rPr lang="en-US" sz="14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                                   </a:t>
            </a:r>
            <a:r>
              <a:rPr lang="en-US" sz="1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From </a:t>
            </a:r>
            <a:r>
              <a:rPr lang="en-US" sz="14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GIT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: </a:t>
            </a:r>
          </a:p>
          <a:p>
            <a:pPr>
              <a:defRPr/>
            </a:pP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                                    </a:t>
            </a:r>
            <a:r>
              <a:rPr lang="en-US" sz="1400" dirty="0" smtClean="0">
                <a:solidFill>
                  <a:srgbClr val="000099"/>
                </a:solidFill>
                <a:latin typeface="+mj-lt"/>
                <a:cs typeface="Arial" pitchFamily="34" charset="0"/>
              </a:rPr>
              <a:t>Protein </a:t>
            </a:r>
            <a:r>
              <a:rPr lang="en-US" sz="1400" dirty="0">
                <a:solidFill>
                  <a:srgbClr val="000099"/>
                </a:solidFill>
                <a:latin typeface="+mj-lt"/>
                <a:cs typeface="Arial" pitchFamily="34" charset="0"/>
              </a:rPr>
              <a:t>loosing entropathies</a:t>
            </a:r>
          </a:p>
        </p:txBody>
      </p:sp>
    </p:spTree>
    <p:extLst>
      <p:ext uri="{BB962C8B-B14F-4D97-AF65-F5344CB8AC3E}">
        <p14:creationId xmlns:p14="http://schemas.microsoft.com/office/powerpoint/2010/main" val="17567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071546"/>
            <a:ext cx="8569325" cy="45259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Blood Aminotransferases 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(ALT &amp; AST)</a:t>
            </a:r>
          </a:p>
          <a:p>
            <a:pPr algn="ctr">
              <a:lnSpc>
                <a:spcPct val="90000"/>
              </a:lnSpc>
              <a:buNone/>
            </a:pPr>
            <a:endParaRPr lang="en-US" sz="1800" dirty="0" smtClean="0">
              <a:solidFill>
                <a:srgbClr val="000099"/>
              </a:solidFill>
              <a:latin typeface="+mj-lt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Aminotransferases (ALT &amp; AST) </a:t>
            </a:r>
            <a:r>
              <a:rPr lang="en-US" sz="1800" dirty="0" smtClean="0">
                <a:solidFill>
                  <a:srgbClr val="000099"/>
                </a:solidFill>
                <a:latin typeface="+mj-lt"/>
              </a:rPr>
              <a:t>are normally intracellular enzymes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1000" dirty="0" smtClean="0">
              <a:solidFill>
                <a:srgbClr val="000099"/>
              </a:solidFill>
              <a:latin typeface="+mj-lt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Plasma contains low levels of aminotransferases </a:t>
            </a:r>
            <a:r>
              <a:rPr lang="en-US" sz="1800" dirty="0" smtClean="0">
                <a:solidFill>
                  <a:srgbClr val="000099"/>
                </a:solidFill>
                <a:latin typeface="+mj-lt"/>
              </a:rPr>
              <a:t>representing release of cellular contents during normal cell turnover</a:t>
            </a:r>
          </a:p>
          <a:p>
            <a:pPr algn="l" rtl="0" eaLnBrk="1" hangingPunct="1">
              <a:lnSpc>
                <a:spcPct val="90000"/>
              </a:lnSpc>
            </a:pPr>
            <a:endParaRPr lang="en-US" sz="1000" dirty="0" smtClean="0">
              <a:solidFill>
                <a:srgbClr val="000099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Elevated blood levels of aminotransferases indicate damage to cells </a:t>
            </a:r>
            <a:r>
              <a:rPr lang="en-US" sz="1800" dirty="0" smtClean="0">
                <a:solidFill>
                  <a:srgbClr val="000099"/>
                </a:solidFill>
                <a:latin typeface="+mj-lt"/>
              </a:rPr>
              <a:t>rich in these enzymes (as disease to tissue or physical trauma )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1000" dirty="0" smtClean="0">
              <a:solidFill>
                <a:srgbClr val="000099"/>
              </a:solidFill>
              <a:latin typeface="+mj-lt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Blood AST &amp; ALT are of particular diagnostic value </a:t>
            </a:r>
          </a:p>
          <a:p>
            <a:pPr algn="l" rtl="0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09900"/>
              </a:solidFill>
              <a:latin typeface="Verdana" pitchFamily="34" charset="0"/>
            </a:endParaRP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357166"/>
            <a:ext cx="86106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elevated levels of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 ALT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b="1" i="1" dirty="0" smtClean="0"/>
          </a:p>
          <a:p>
            <a:pPr lvl="0"/>
            <a:r>
              <a:rPr lang="en-US" b="1" i="1" dirty="0" smtClean="0">
                <a:solidFill>
                  <a:srgbClr val="000099"/>
                </a:solidFill>
              </a:rPr>
              <a:t>1- 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Viral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</a:t>
            </a: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24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alcholic</a:t>
            </a: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hepatitis</a:t>
            </a:r>
            <a:endParaRPr lang="en-US" sz="2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    </a:t>
            </a:r>
            <a:r>
              <a:rPr lang="en-US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 </a:t>
            </a:r>
            <a:r>
              <a:rPr lang="en-US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AST are elevated even before appearance of clinical signs </a:t>
            </a:r>
            <a:r>
              <a:rPr lang="en-US" i="1" dirty="0">
                <a:solidFill>
                  <a:srgbClr val="000099"/>
                </a:solidFill>
              </a:rPr>
              <a:t>(</a:t>
            </a:r>
            <a:r>
              <a:rPr lang="en-US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jaundice) </a:t>
            </a:r>
            <a:r>
              <a:rPr lang="en-US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symptoms</a:t>
            </a:r>
            <a:r>
              <a:rPr lang="en-US" dirty="0">
                <a:solidFill>
                  <a:srgbClr val="000099"/>
                </a:solidFill>
              </a:rPr>
              <a:t>.</a:t>
            </a:r>
          </a:p>
          <a:p>
            <a:r>
              <a:rPr lang="en-US" dirty="0">
                <a:solidFill>
                  <a:srgbClr val="000099"/>
                </a:solidFill>
              </a:rPr>
              <a:t> </a:t>
            </a:r>
            <a:r>
              <a:rPr lang="en-US" dirty="0" smtClean="0">
                <a:solidFill>
                  <a:srgbClr val="000099"/>
                </a:solidFill>
              </a:rPr>
              <a:t>   </a:t>
            </a:r>
            <a:r>
              <a:rPr lang="en-US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Marked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increase in ALT &amp; AST  (Up to 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- 50 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- may reach up to 100 folds).</a:t>
            </a:r>
            <a:endParaRPr lang="en-US" dirty="0">
              <a:solidFill>
                <a:srgbClr val="000099"/>
              </a:solidFill>
            </a:endParaRPr>
          </a:p>
          <a:p>
            <a:r>
              <a:rPr lang="en-US" dirty="0">
                <a:solidFill>
                  <a:srgbClr val="000099"/>
                </a:solidFill>
              </a:rPr>
              <a:t> </a:t>
            </a:r>
            <a:r>
              <a:rPr lang="en-US" dirty="0" smtClean="0">
                <a:solidFill>
                  <a:srgbClr val="000099"/>
                </a:solidFill>
              </a:rPr>
              <a:t>   Peak values between 7 – 12 days of onset of the disease </a:t>
            </a:r>
          </a:p>
          <a:p>
            <a:r>
              <a:rPr lang="en-US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In </a:t>
            </a:r>
            <a:r>
              <a:rPr lang="en-US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viral hepatitis</a:t>
            </a:r>
            <a:r>
              <a:rPr lang="en-US" i="1" dirty="0">
                <a:solidFill>
                  <a:srgbClr val="000099"/>
                </a:solidFill>
              </a:rPr>
              <a:t>, </a:t>
            </a:r>
            <a:r>
              <a:rPr lang="en-US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</a:t>
            </a:r>
            <a:r>
              <a:rPr lang="en-US" i="1" dirty="0">
                <a:solidFill>
                  <a:srgbClr val="000099"/>
                </a:solidFill>
              </a:rPr>
              <a:t> is </a:t>
            </a:r>
            <a:r>
              <a:rPr lang="en-US" i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</a:t>
            </a:r>
            <a:r>
              <a:rPr lang="en-US" i="1" dirty="0" smtClean="0">
                <a:solidFill>
                  <a:srgbClr val="000099"/>
                </a:solidFill>
              </a:rPr>
              <a:t> </a:t>
            </a:r>
            <a:r>
              <a:rPr lang="en-US" i="1" dirty="0">
                <a:solidFill>
                  <a:srgbClr val="000099"/>
                </a:solidFill>
              </a:rPr>
              <a:t>elevated than </a:t>
            </a:r>
            <a:r>
              <a:rPr lang="en-US" i="1" dirty="0" smtClean="0">
                <a:solidFill>
                  <a:srgbClr val="000099"/>
                </a:solidFill>
              </a:rPr>
              <a:t>AST</a:t>
            </a:r>
          </a:p>
          <a:p>
            <a:pPr lvl="0"/>
            <a:endParaRPr lang="en-US" u="sng" dirty="0" smtClean="0">
              <a:solidFill>
                <a:srgbClr val="000099"/>
              </a:solidFill>
            </a:endParaRPr>
          </a:p>
          <a:p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Cirrhosis (chronic liver diseases)</a:t>
            </a:r>
            <a:endParaRPr lang="en-US" sz="24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     ALT &amp; AST are increased to levels depending on the status of the process   </a:t>
            </a: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    (</a:t>
            </a:r>
            <a:r>
              <a:rPr lang="en-US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99"/>
                </a:solidFill>
              </a:rPr>
              <a:t>increase  (up to 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– 5 </a:t>
            </a:r>
            <a:r>
              <a:rPr lang="en-US" dirty="0" smtClean="0">
                <a:solidFill>
                  <a:srgbClr val="000099"/>
                </a:solidFill>
              </a:rPr>
              <a:t>folds)</a:t>
            </a:r>
          </a:p>
          <a:p>
            <a:pPr lvl="0"/>
            <a:r>
              <a:rPr lang="en-US" dirty="0" smtClean="0">
                <a:solidFill>
                  <a:srgbClr val="000099"/>
                </a:solidFill>
              </a:rPr>
              <a:t>    </a:t>
            </a:r>
            <a:r>
              <a:rPr lang="en-US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chronic cases</a:t>
            </a:r>
            <a:r>
              <a:rPr lang="en-US" i="1" dirty="0" smtClean="0">
                <a:solidFill>
                  <a:srgbClr val="000099"/>
                </a:solidFill>
              </a:rPr>
              <a:t>,  </a:t>
            </a:r>
            <a:r>
              <a:rPr lang="en-US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 </a:t>
            </a:r>
            <a:r>
              <a:rPr lang="en-US" i="1" dirty="0" smtClean="0">
                <a:solidFill>
                  <a:srgbClr val="000099"/>
                </a:solidFill>
              </a:rPr>
              <a:t>is </a:t>
            </a:r>
            <a:r>
              <a:rPr lang="en-US" i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</a:t>
            </a:r>
            <a:r>
              <a:rPr lang="en-US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000099"/>
                </a:solidFill>
              </a:rPr>
              <a:t>elevated than ALT.</a:t>
            </a:r>
          </a:p>
          <a:p>
            <a:pPr lvl="0"/>
            <a:endParaRPr lang="en-US" b="1" i="1" dirty="0" smtClean="0">
              <a:solidFill>
                <a:srgbClr val="000099"/>
              </a:solidFill>
            </a:endParaRPr>
          </a:p>
          <a:p>
            <a:pPr lvl="0"/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Obstructive </a:t>
            </a:r>
            <a:r>
              <a:rPr lang="en-US" sz="2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jaundice:</a:t>
            </a:r>
            <a:r>
              <a:rPr lang="en-US" sz="2400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400" u="sng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dirty="0" smtClean="0">
                <a:solidFill>
                  <a:srgbClr val="000099"/>
                </a:solidFill>
              </a:rPr>
              <a:t>ALT &amp; AST are increased up t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3 folds </a:t>
            </a:r>
            <a:r>
              <a:rPr lang="en-US" dirty="0" smtClean="0">
                <a:solidFill>
                  <a:srgbClr val="000099"/>
                </a:solidFill>
              </a:rPr>
              <a:t>(moderate increase)</a:t>
            </a:r>
            <a:endParaRPr lang="en-US" dirty="0">
              <a:solidFill>
                <a:srgbClr val="000099"/>
              </a:solidFill>
            </a:endParaRPr>
          </a:p>
          <a:p>
            <a:endParaRPr lang="en-US" b="1" dirty="0" smtClean="0">
              <a:solidFill>
                <a:srgbClr val="000099"/>
              </a:solidFill>
            </a:endParaRPr>
          </a:p>
          <a:p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</a:t>
            </a:r>
            <a:r>
              <a:rPr lang="en-US" sz="2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</a:t>
            </a:r>
            <a:r>
              <a:rPr lang="en-US" sz="24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alcoholic</a:t>
            </a:r>
            <a:r>
              <a:rPr lang="en-US" sz="2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24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drug</a:t>
            </a:r>
            <a:r>
              <a:rPr lang="en-US" sz="2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intake</a:t>
            </a:r>
            <a:r>
              <a:rPr lang="en-US" sz="24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99"/>
                </a:solidFill>
              </a:rPr>
              <a:t>(</a:t>
            </a:r>
            <a:r>
              <a:rPr lang="en-US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transient slight to moderate increase</a:t>
            </a:r>
            <a:r>
              <a:rPr lang="en-US" dirty="0">
                <a:solidFill>
                  <a:srgbClr val="000099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5957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1298</Words>
  <Application>Microsoft Office PowerPoint</Application>
  <PresentationFormat>On-screen Show (4:3)</PresentationFormat>
  <Paragraphs>259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Liver Function Tests  (LFTs)</vt:lpstr>
      <vt:lpstr>Major Metabolic Functions of the Liver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Sherif Saleh</dc:creator>
  <cp:lastModifiedBy>Jamal Younis</cp:lastModifiedBy>
  <cp:revision>101</cp:revision>
  <dcterms:created xsi:type="dcterms:W3CDTF">2013-02-26T09:57:54Z</dcterms:created>
  <dcterms:modified xsi:type="dcterms:W3CDTF">2016-10-09T10:05:52Z</dcterms:modified>
</cp:coreProperties>
</file>